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1" r:id="rId3"/>
    <p:sldId id="257" r:id="rId4"/>
    <p:sldId id="262" r:id="rId5"/>
    <p:sldId id="263" r:id="rId6"/>
    <p:sldId id="264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A3B2"/>
    <a:srgbClr val="095D71"/>
    <a:srgbClr val="618E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87"/>
    <p:restoredTop sz="94586"/>
  </p:normalViewPr>
  <p:slideViewPr>
    <p:cSldViewPr snapToGrid="0" snapToObjects="1">
      <p:cViewPr varScale="1">
        <p:scale>
          <a:sx n="114" d="100"/>
          <a:sy n="114" d="100"/>
        </p:scale>
        <p:origin x="176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54EB1488-BE70-3243-827B-DD3711D19FE4}" type="datetimeFigureOut">
              <a:rPr lang="en-US" smtClean="0"/>
              <a:t>8/15/19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1DA78-9785-724A-B876-D49D04211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021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54EB1488-BE70-3243-827B-DD3711D19FE4}" type="datetimeFigureOut">
              <a:rPr lang="en-US" smtClean="0"/>
              <a:t>8/15/19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1DA78-9785-724A-B876-D49D04211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718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54EB1488-BE70-3243-827B-DD3711D19FE4}" type="datetimeFigureOut">
              <a:rPr lang="en-US" smtClean="0"/>
              <a:t>8/15/19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1DA78-9785-724A-B876-D49D04211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188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606000"/>
            <a:ext cx="2895600" cy="252000"/>
          </a:xfrm>
          <a:prstGeom prst="rect">
            <a:avLst/>
          </a:prstGeom>
        </p:spPr>
        <p:txBody>
          <a:bodyPr/>
          <a:lstStyle>
            <a:lvl1pPr algn="ctr">
              <a:defRPr sz="9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083" y="6628595"/>
            <a:ext cx="896737" cy="229407"/>
          </a:xfrm>
        </p:spPr>
        <p:txBody>
          <a:bodyPr/>
          <a:lstStyle>
            <a:lvl1pPr algn="ctr">
              <a:defRPr sz="900"/>
            </a:lvl1pPr>
          </a:lstStyle>
          <a:p>
            <a:fld id="{20D1DA78-9785-724A-B876-D49D04211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03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54EB1488-BE70-3243-827B-DD3711D19FE4}" type="datetimeFigureOut">
              <a:rPr lang="en-US" smtClean="0"/>
              <a:t>8/15/19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1DA78-9785-724A-B876-D49D04211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41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54EB1488-BE70-3243-827B-DD3711D19FE4}" type="datetimeFigureOut">
              <a:rPr lang="en-US" smtClean="0"/>
              <a:t>8/15/19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1DA78-9785-724A-B876-D49D04211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02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54EB1488-BE70-3243-827B-DD3711D19FE4}" type="datetimeFigureOut">
              <a:rPr lang="en-US" smtClean="0"/>
              <a:t>8/15/19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1DA78-9785-724A-B876-D49D04211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621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54EB1488-BE70-3243-827B-DD3711D19FE4}" type="datetimeFigureOut">
              <a:rPr lang="en-US" smtClean="0"/>
              <a:t>8/15/19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1DA78-9785-724A-B876-D49D04211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62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54EB1488-BE70-3243-827B-DD3711D19FE4}" type="datetimeFigureOut">
              <a:rPr lang="en-US" smtClean="0"/>
              <a:t>8/15/19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1DA78-9785-724A-B876-D49D04211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558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54EB1488-BE70-3243-827B-DD3711D19FE4}" type="datetimeFigureOut">
              <a:rPr lang="en-US" smtClean="0"/>
              <a:t>8/15/19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1DA78-9785-724A-B876-D49D04211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72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54EB1488-BE70-3243-827B-DD3711D19FE4}" type="datetimeFigureOut">
              <a:rPr lang="en-US" smtClean="0"/>
              <a:t>8/15/19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1DA78-9785-724A-B876-D49D04211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7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083" y="6628595"/>
            <a:ext cx="896737" cy="22940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D1DA78-9785-724A-B876-D49D0421163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natomy logo ppt.eps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0775"/>
            <a:ext cx="90805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802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9B54F24-9880-A841-9B70-52DE2A57D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0755" y="0"/>
            <a:ext cx="10345119" cy="6896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582C82-FA02-AF4B-9C98-215037AFE5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41039"/>
            <a:ext cx="91440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Welcome to the workshop</a:t>
            </a:r>
            <a:br>
              <a:rPr lang="en-US" dirty="0"/>
            </a:br>
            <a:r>
              <a:rPr lang="en-US" i="1" dirty="0"/>
              <a:t>Bioinformatics for eDNA metabarcoding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02B3742-E112-8946-B417-D48C174685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289950"/>
            <a:ext cx="6400800" cy="1752600"/>
          </a:xfrm>
        </p:spPr>
        <p:txBody>
          <a:bodyPr/>
          <a:lstStyle/>
          <a:p>
            <a:r>
              <a:rPr lang="en-US" dirty="0"/>
              <a:t>Dr. Gert-Jan </a:t>
            </a:r>
            <a:r>
              <a:rPr lang="en-US" dirty="0" err="1"/>
              <a:t>Jeunen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University_of_Otago_logo.png">
            <a:extLst>
              <a:ext uri="{FF2B5EF4-FFF2-40B4-BE49-F238E27FC236}">
                <a16:creationId xmlns:a16="http://schemas.microsoft.com/office/drawing/2014/main" id="{B285E42E-F579-7E48-BD34-224F3C0C6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029" y="4274227"/>
            <a:ext cx="1080741" cy="5403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951D1E-DB15-F245-9B70-D9F249D1B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31" y="4289950"/>
            <a:ext cx="1208661" cy="52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963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962E6-0AA3-9E49-96A3-6483F9BB9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everyone have access to the sequencing file on BOROS?</a:t>
            </a:r>
          </a:p>
          <a:p>
            <a:endParaRPr lang="en-US" dirty="0"/>
          </a:p>
          <a:p>
            <a:r>
              <a:rPr lang="en-US" dirty="0"/>
              <a:t>Did everyone receive the .html document?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6398A537-A7F5-1548-A652-B7F6F5B20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082" y="6628593"/>
            <a:ext cx="896737" cy="229407"/>
          </a:xfrm>
        </p:spPr>
        <p:txBody>
          <a:bodyPr/>
          <a:lstStyle/>
          <a:p>
            <a:fld id="{F04ED9CB-704C-5546-A1E3-EEA6724625B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5D6812B-AB1D-5747-A805-3480965BC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818" y="6606000"/>
            <a:ext cx="8230181" cy="252000"/>
          </a:xfrm>
        </p:spPr>
        <p:txBody>
          <a:bodyPr/>
          <a:lstStyle/>
          <a:p>
            <a:pPr algn="l"/>
            <a:r>
              <a:rPr lang="en-US" dirty="0"/>
              <a:t>|               Gert-Jan Jeunen               |               Bioinformatics for eDNA metabarcoding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52EF342-A825-1547-9729-91881B12E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81" y="13388"/>
            <a:ext cx="9126917" cy="1143000"/>
          </a:xfrm>
        </p:spPr>
        <p:txBody>
          <a:bodyPr>
            <a:normAutofit/>
          </a:bodyPr>
          <a:lstStyle/>
          <a:p>
            <a:r>
              <a:rPr lang="en-US" dirty="0"/>
              <a:t>Before we get started</a:t>
            </a:r>
          </a:p>
        </p:txBody>
      </p:sp>
    </p:spTree>
    <p:extLst>
      <p:ext uri="{BB962C8B-B14F-4D97-AF65-F5344CB8AC3E}">
        <p14:creationId xmlns:p14="http://schemas.microsoft.com/office/powerpoint/2010/main" val="1383979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F1916-F830-1940-A684-4050831F7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81" y="13388"/>
            <a:ext cx="9126917" cy="1143000"/>
          </a:xfrm>
        </p:spPr>
        <p:txBody>
          <a:bodyPr>
            <a:normAutofit/>
          </a:bodyPr>
          <a:lstStyle/>
          <a:p>
            <a:r>
              <a:rPr lang="en-US" dirty="0"/>
              <a:t>Purpose of the workshop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B707B384-D13D-434F-9E3F-5B4021D39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082" y="6628593"/>
            <a:ext cx="896737" cy="229407"/>
          </a:xfrm>
        </p:spPr>
        <p:txBody>
          <a:bodyPr/>
          <a:lstStyle/>
          <a:p>
            <a:fld id="{F04ED9CB-704C-5546-A1E3-EEA6724625B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40AD9C70-4E3F-EE4E-A475-01720D91B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818" y="6606000"/>
            <a:ext cx="8230181" cy="252000"/>
          </a:xfrm>
        </p:spPr>
        <p:txBody>
          <a:bodyPr/>
          <a:lstStyle/>
          <a:p>
            <a:pPr algn="l"/>
            <a:r>
              <a:rPr lang="en-US" dirty="0"/>
              <a:t>|               Gert-Jan Jeunen               |               Bioinformatics for eDNA metabarcoding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F677C-191D-A546-9A4A-59DE46977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686798" cy="500579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Learn how to </a:t>
            </a:r>
            <a:r>
              <a:rPr lang="en-US" dirty="0" err="1"/>
              <a:t>analyse</a:t>
            </a:r>
            <a:r>
              <a:rPr lang="en-US" dirty="0"/>
              <a:t> metabarcoding data</a:t>
            </a:r>
          </a:p>
          <a:p>
            <a:pPr lvl="1"/>
            <a:r>
              <a:rPr lang="en-US" dirty="0"/>
              <a:t>Raw sequencing data </a:t>
            </a:r>
            <a:r>
              <a:rPr lang="en-US" dirty="0">
                <a:sym typeface="Wingdings" pitchFamily="2" charset="2"/>
              </a:rPr>
              <a:t> OTU table with taxonomic 					         assignments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Learn how to modify </a:t>
            </a:r>
            <a:r>
              <a:rPr lang="en-US" dirty="0" err="1">
                <a:sym typeface="Wingdings" pitchFamily="2" charset="2"/>
              </a:rPr>
              <a:t>Fastq</a:t>
            </a:r>
            <a:r>
              <a:rPr lang="en-US" dirty="0">
                <a:sym typeface="Wingdings" pitchFamily="2" charset="2"/>
              </a:rPr>
              <a:t> and </a:t>
            </a:r>
            <a:r>
              <a:rPr lang="en-US" dirty="0" err="1">
                <a:sym typeface="Wingdings" pitchFamily="2" charset="2"/>
              </a:rPr>
              <a:t>Fasta</a:t>
            </a:r>
            <a:r>
              <a:rPr lang="en-US" dirty="0">
                <a:sym typeface="Wingdings" pitchFamily="2" charset="2"/>
              </a:rPr>
              <a:t> files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Steps of metabarcoding pipeline:</a:t>
            </a:r>
          </a:p>
          <a:p>
            <a:pPr lvl="1"/>
            <a:r>
              <a:rPr lang="en-US" dirty="0">
                <a:sym typeface="Wingdings" pitchFamily="2" charset="2"/>
              </a:rPr>
              <a:t>Assemble paired-end sequences		</a:t>
            </a:r>
            <a:r>
              <a:rPr lang="en-US" dirty="0">
                <a:solidFill>
                  <a:srgbClr val="FFC000"/>
                </a:solidFill>
                <a:sym typeface="Wingdings" pitchFamily="2" charset="2"/>
              </a:rPr>
              <a:t>(Intro)</a:t>
            </a:r>
          </a:p>
          <a:p>
            <a:pPr lvl="1"/>
            <a:r>
              <a:rPr lang="en-US" dirty="0">
                <a:sym typeface="Wingdings" pitchFamily="2" charset="2"/>
              </a:rPr>
              <a:t>Demultiplex the data				</a:t>
            </a:r>
            <a:r>
              <a:rPr lang="en-US" dirty="0">
                <a:solidFill>
                  <a:srgbClr val="FFC000"/>
                </a:solidFill>
                <a:sym typeface="Wingdings" pitchFamily="2" charset="2"/>
              </a:rPr>
              <a:t>(Intro)</a:t>
            </a:r>
          </a:p>
          <a:p>
            <a:pPr lvl="1"/>
            <a:r>
              <a:rPr lang="en-US" dirty="0">
                <a:sym typeface="Wingdings" pitchFamily="2" charset="2"/>
              </a:rPr>
              <a:t>Filter sequences based on quality	</a:t>
            </a:r>
          </a:p>
          <a:p>
            <a:pPr lvl="1"/>
            <a:r>
              <a:rPr lang="en-US" dirty="0">
                <a:sym typeface="Wingdings" pitchFamily="2" charset="2"/>
              </a:rPr>
              <a:t>Denoise the data</a:t>
            </a:r>
          </a:p>
          <a:p>
            <a:pPr lvl="1"/>
            <a:r>
              <a:rPr lang="en-US" dirty="0">
                <a:sym typeface="Wingdings" pitchFamily="2" charset="2"/>
              </a:rPr>
              <a:t>Assign taxonomy to OTUs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12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F1916-F830-1940-A684-4050831F7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81" y="13388"/>
            <a:ext cx="9126917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Can eDNA detect invasive species in Belarus?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B707B384-D13D-434F-9E3F-5B4021D39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082" y="6628593"/>
            <a:ext cx="896737" cy="229407"/>
          </a:xfrm>
        </p:spPr>
        <p:txBody>
          <a:bodyPr/>
          <a:lstStyle/>
          <a:p>
            <a:fld id="{F04ED9CB-704C-5546-A1E3-EEA6724625B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40AD9C70-4E3F-EE4E-A475-01720D91B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818" y="6606000"/>
            <a:ext cx="8230181" cy="252000"/>
          </a:xfrm>
        </p:spPr>
        <p:txBody>
          <a:bodyPr/>
          <a:lstStyle/>
          <a:p>
            <a:pPr algn="l"/>
            <a:r>
              <a:rPr lang="en-US" dirty="0"/>
              <a:t>|               Gert-Jan Jeunen               |               Bioinformatics for eDNA metabarcoding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B07D8B-8811-964D-81D1-A57B4329D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052" y="1352908"/>
            <a:ext cx="6094974" cy="505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4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F1916-F830-1940-A684-4050831F7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81" y="13388"/>
            <a:ext cx="9126917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library prep and Illumina sequencing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B707B384-D13D-434F-9E3F-5B4021D39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082" y="6628593"/>
            <a:ext cx="896737" cy="229407"/>
          </a:xfrm>
        </p:spPr>
        <p:txBody>
          <a:bodyPr/>
          <a:lstStyle/>
          <a:p>
            <a:fld id="{F04ED9CB-704C-5546-A1E3-EEA6724625B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40AD9C70-4E3F-EE4E-A475-01720D91B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818" y="6606000"/>
            <a:ext cx="8230181" cy="252000"/>
          </a:xfrm>
        </p:spPr>
        <p:txBody>
          <a:bodyPr/>
          <a:lstStyle/>
          <a:p>
            <a:pPr algn="l"/>
            <a:r>
              <a:rPr lang="en-US" dirty="0"/>
              <a:t>|               Gert-Jan Jeunen               |               Bioinformatics for eDNA metabarcoding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F677C-191D-A546-9A4A-59DE46977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686798" cy="5005798"/>
          </a:xfrm>
        </p:spPr>
        <p:txBody>
          <a:bodyPr>
            <a:normAutofit/>
          </a:bodyPr>
          <a:lstStyle/>
          <a:p>
            <a:r>
              <a:rPr lang="en-US" dirty="0"/>
              <a:t>1-step amplification protocol with fusion primers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71E56C-3003-8E41-A8B0-B392990C2FEE}"/>
              </a:ext>
            </a:extLst>
          </p:cNvPr>
          <p:cNvSpPr/>
          <p:nvPr/>
        </p:nvSpPr>
        <p:spPr>
          <a:xfrm>
            <a:off x="217741" y="2542478"/>
            <a:ext cx="1220765" cy="4125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ABB3BF-FD1E-4847-B99F-F34482EE3C63}"/>
              </a:ext>
            </a:extLst>
          </p:cNvPr>
          <p:cNvSpPr/>
          <p:nvPr/>
        </p:nvSpPr>
        <p:spPr>
          <a:xfrm>
            <a:off x="5352587" y="2542475"/>
            <a:ext cx="2553627" cy="4125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7A53C2-ED04-DF40-9261-A12B9F897C4E}"/>
              </a:ext>
            </a:extLst>
          </p:cNvPr>
          <p:cNvSpPr txBox="1"/>
          <p:nvPr/>
        </p:nvSpPr>
        <p:spPr>
          <a:xfrm>
            <a:off x="217741" y="2552579"/>
            <a:ext cx="1243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P5 adapter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66C8D5-6DE6-DC4F-8028-43B2024DD5B5}"/>
              </a:ext>
            </a:extLst>
          </p:cNvPr>
          <p:cNvGrpSpPr/>
          <p:nvPr/>
        </p:nvGrpSpPr>
        <p:grpSpPr>
          <a:xfrm>
            <a:off x="1438508" y="2542477"/>
            <a:ext cx="2040675" cy="412595"/>
            <a:chOff x="2207940" y="2542477"/>
            <a:chExt cx="2040675" cy="41259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A6B6920-B006-AF4B-BA34-D8590AAE2F07}"/>
                </a:ext>
              </a:extLst>
            </p:cNvPr>
            <p:cNvSpPr/>
            <p:nvPr/>
          </p:nvSpPr>
          <p:spPr>
            <a:xfrm>
              <a:off x="2207940" y="2542477"/>
              <a:ext cx="2040675" cy="41259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C35946-7D6D-E54C-A6C3-0A1A523830B8}"/>
                </a:ext>
              </a:extLst>
            </p:cNvPr>
            <p:cNvSpPr txBox="1"/>
            <p:nvPr/>
          </p:nvSpPr>
          <p:spPr>
            <a:xfrm>
              <a:off x="2213229" y="2552579"/>
              <a:ext cx="20353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Illumina </a:t>
              </a:r>
              <a:r>
                <a:rPr lang="en-US" dirty="0" err="1"/>
                <a:t>seq</a:t>
              </a:r>
              <a:r>
                <a:rPr lang="en-US" dirty="0"/>
                <a:t> primer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2F77E6E-4576-E647-8FD2-23542EEF5FD3}"/>
              </a:ext>
            </a:extLst>
          </p:cNvPr>
          <p:cNvGrpSpPr/>
          <p:nvPr/>
        </p:nvGrpSpPr>
        <p:grpSpPr>
          <a:xfrm>
            <a:off x="3479183" y="2542475"/>
            <a:ext cx="1873404" cy="412595"/>
            <a:chOff x="5942725" y="4145063"/>
            <a:chExt cx="1873404" cy="41259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9B89C3C-6EDD-1342-87CE-700D2B3B378A}"/>
                </a:ext>
              </a:extLst>
            </p:cNvPr>
            <p:cNvSpPr/>
            <p:nvPr/>
          </p:nvSpPr>
          <p:spPr>
            <a:xfrm>
              <a:off x="5942725" y="4145063"/>
              <a:ext cx="1873404" cy="41259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FEDA74-6AFD-DA46-A7F8-7736AF52497B}"/>
                </a:ext>
              </a:extLst>
            </p:cNvPr>
            <p:cNvSpPr txBox="1"/>
            <p:nvPr/>
          </p:nvSpPr>
          <p:spPr>
            <a:xfrm>
              <a:off x="5942725" y="4166694"/>
              <a:ext cx="18734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Forward barcode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80613E9-C2CF-D641-BA4C-3E31136E2547}"/>
              </a:ext>
            </a:extLst>
          </p:cNvPr>
          <p:cNvSpPr txBox="1"/>
          <p:nvPr/>
        </p:nvSpPr>
        <p:spPr>
          <a:xfrm>
            <a:off x="5352587" y="2552579"/>
            <a:ext cx="2553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Forward amplicon primer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E37863F-E89D-6A4F-AC3F-2DC4F75CA139}"/>
              </a:ext>
            </a:extLst>
          </p:cNvPr>
          <p:cNvGrpSpPr/>
          <p:nvPr/>
        </p:nvGrpSpPr>
        <p:grpSpPr>
          <a:xfrm>
            <a:off x="7906214" y="2542475"/>
            <a:ext cx="1087243" cy="412595"/>
            <a:chOff x="6133171" y="3896803"/>
            <a:chExt cx="1087243" cy="41259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B6E5B29-5CE2-7A44-B452-0EC0487B2229}"/>
                </a:ext>
              </a:extLst>
            </p:cNvPr>
            <p:cNvSpPr/>
            <p:nvPr/>
          </p:nvSpPr>
          <p:spPr>
            <a:xfrm>
              <a:off x="6133172" y="3896803"/>
              <a:ext cx="1087242" cy="4125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A11531-E254-684E-8C0F-0384D76A6CEE}"/>
                </a:ext>
              </a:extLst>
            </p:cNvPr>
            <p:cNvSpPr txBox="1"/>
            <p:nvPr/>
          </p:nvSpPr>
          <p:spPr>
            <a:xfrm>
              <a:off x="6133171" y="3918434"/>
              <a:ext cx="1087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Amplicon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23868CAE-265F-AE42-A8AF-E5CAB3358EE3}"/>
              </a:ext>
            </a:extLst>
          </p:cNvPr>
          <p:cNvSpPr/>
          <p:nvPr/>
        </p:nvSpPr>
        <p:spPr>
          <a:xfrm>
            <a:off x="217741" y="3273596"/>
            <a:ext cx="1220765" cy="4125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74AAF8-666B-D74B-8A3D-DCEB5C953AB0}"/>
              </a:ext>
            </a:extLst>
          </p:cNvPr>
          <p:cNvSpPr/>
          <p:nvPr/>
        </p:nvSpPr>
        <p:spPr>
          <a:xfrm>
            <a:off x="5352587" y="3273593"/>
            <a:ext cx="2553627" cy="4125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F94196-936F-3B44-87AC-7163F0B17D24}"/>
              </a:ext>
            </a:extLst>
          </p:cNvPr>
          <p:cNvSpPr txBox="1"/>
          <p:nvPr/>
        </p:nvSpPr>
        <p:spPr>
          <a:xfrm>
            <a:off x="217741" y="3283697"/>
            <a:ext cx="1243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P7 adapter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D79767B-6D18-D44E-8142-D96951E8E801}"/>
              </a:ext>
            </a:extLst>
          </p:cNvPr>
          <p:cNvGrpSpPr/>
          <p:nvPr/>
        </p:nvGrpSpPr>
        <p:grpSpPr>
          <a:xfrm>
            <a:off x="1438508" y="3273595"/>
            <a:ext cx="2040675" cy="412595"/>
            <a:chOff x="2207940" y="2542477"/>
            <a:chExt cx="2040675" cy="41259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077A720-87F8-F44A-80B4-6A7C5DE8D520}"/>
                </a:ext>
              </a:extLst>
            </p:cNvPr>
            <p:cNvSpPr/>
            <p:nvPr/>
          </p:nvSpPr>
          <p:spPr>
            <a:xfrm>
              <a:off x="2207940" y="2542477"/>
              <a:ext cx="2040675" cy="41259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D1B8539-5B17-1149-A04A-E3BDB7307906}"/>
                </a:ext>
              </a:extLst>
            </p:cNvPr>
            <p:cNvSpPr txBox="1"/>
            <p:nvPr/>
          </p:nvSpPr>
          <p:spPr>
            <a:xfrm>
              <a:off x="2213229" y="2552579"/>
              <a:ext cx="20353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Illumina </a:t>
              </a:r>
              <a:r>
                <a:rPr lang="en-US" dirty="0" err="1"/>
                <a:t>seq</a:t>
              </a:r>
              <a:r>
                <a:rPr lang="en-US" dirty="0"/>
                <a:t> primer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C4D9513-8C8E-C14F-9766-6150D57BAB34}"/>
              </a:ext>
            </a:extLst>
          </p:cNvPr>
          <p:cNvGrpSpPr/>
          <p:nvPr/>
        </p:nvGrpSpPr>
        <p:grpSpPr>
          <a:xfrm>
            <a:off x="3479183" y="3273593"/>
            <a:ext cx="1873404" cy="412595"/>
            <a:chOff x="5942725" y="4145063"/>
            <a:chExt cx="1873404" cy="41259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7B19DFF-47C3-B54E-ADEB-69186903D2B5}"/>
                </a:ext>
              </a:extLst>
            </p:cNvPr>
            <p:cNvSpPr/>
            <p:nvPr/>
          </p:nvSpPr>
          <p:spPr>
            <a:xfrm>
              <a:off x="5942725" y="4145063"/>
              <a:ext cx="1873404" cy="41259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E69562-D3DA-5F4A-80C2-054BF400DAFA}"/>
                </a:ext>
              </a:extLst>
            </p:cNvPr>
            <p:cNvSpPr txBox="1"/>
            <p:nvPr/>
          </p:nvSpPr>
          <p:spPr>
            <a:xfrm>
              <a:off x="5942725" y="4166694"/>
              <a:ext cx="18734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Reverse barcode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2D6FA82-873B-A649-899D-9851AFF5F360}"/>
              </a:ext>
            </a:extLst>
          </p:cNvPr>
          <p:cNvSpPr txBox="1"/>
          <p:nvPr/>
        </p:nvSpPr>
        <p:spPr>
          <a:xfrm>
            <a:off x="5352587" y="3283697"/>
            <a:ext cx="2553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Reverse amplicon primer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DA1202B-074F-FE49-83E6-05D15F2666D5}"/>
              </a:ext>
            </a:extLst>
          </p:cNvPr>
          <p:cNvGrpSpPr/>
          <p:nvPr/>
        </p:nvGrpSpPr>
        <p:grpSpPr>
          <a:xfrm>
            <a:off x="7906214" y="3273593"/>
            <a:ext cx="1087243" cy="412595"/>
            <a:chOff x="6133171" y="3896803"/>
            <a:chExt cx="1087243" cy="41259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C4FF92A-46B0-3146-BDC7-3A78436EF6BB}"/>
                </a:ext>
              </a:extLst>
            </p:cNvPr>
            <p:cNvSpPr/>
            <p:nvPr/>
          </p:nvSpPr>
          <p:spPr>
            <a:xfrm>
              <a:off x="6133172" y="3896803"/>
              <a:ext cx="1087242" cy="4125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014EA94-3295-6841-A161-B52491398412}"/>
                </a:ext>
              </a:extLst>
            </p:cNvPr>
            <p:cNvSpPr txBox="1"/>
            <p:nvPr/>
          </p:nvSpPr>
          <p:spPr>
            <a:xfrm>
              <a:off x="6133171" y="3918434"/>
              <a:ext cx="1087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Amplicon</a:t>
              </a: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4CDE9385-1C13-9948-9483-89ED869D5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713" y="4003288"/>
            <a:ext cx="5977652" cy="2527283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11F2B76-E8B2-C241-B579-AE497A117B69}"/>
              </a:ext>
            </a:extLst>
          </p:cNvPr>
          <p:cNvCxnSpPr/>
          <p:nvPr/>
        </p:nvCxnSpPr>
        <p:spPr>
          <a:xfrm flipV="1">
            <a:off x="3479183" y="2219093"/>
            <a:ext cx="0" cy="814039"/>
          </a:xfrm>
          <a:prstGeom prst="line">
            <a:avLst/>
          </a:prstGeom>
          <a:ln w="762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321F346-7101-6C47-8F70-045539720954}"/>
              </a:ext>
            </a:extLst>
          </p:cNvPr>
          <p:cNvCxnSpPr/>
          <p:nvPr/>
        </p:nvCxnSpPr>
        <p:spPr>
          <a:xfrm>
            <a:off x="3479183" y="2219093"/>
            <a:ext cx="1321416" cy="0"/>
          </a:xfrm>
          <a:prstGeom prst="straightConnector1">
            <a:avLst/>
          </a:prstGeom>
          <a:ln w="762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32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/>
      <p:bldP spid="16" grpId="0"/>
      <p:bldP spid="19" grpId="0" animBg="1"/>
      <p:bldP spid="20" grpId="0" animBg="1"/>
      <p:bldP spid="21" grpId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6398A537-A7F5-1548-A652-B7F6F5B20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082" y="6628593"/>
            <a:ext cx="896737" cy="229407"/>
          </a:xfrm>
        </p:spPr>
        <p:txBody>
          <a:bodyPr/>
          <a:lstStyle/>
          <a:p>
            <a:fld id="{F04ED9CB-704C-5546-A1E3-EEA6724625B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5D6812B-AB1D-5747-A805-3480965BC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818" y="6606000"/>
            <a:ext cx="8230181" cy="252000"/>
          </a:xfrm>
        </p:spPr>
        <p:txBody>
          <a:bodyPr/>
          <a:lstStyle/>
          <a:p>
            <a:pPr algn="l"/>
            <a:r>
              <a:rPr lang="en-US" dirty="0"/>
              <a:t>|               Gert-Jan Jeunen               |               Bioinformatics for eDNA metabarcoding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52EF342-A825-1547-9729-91881B12E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81" y="13388"/>
            <a:ext cx="9126917" cy="1143000"/>
          </a:xfrm>
        </p:spPr>
        <p:txBody>
          <a:bodyPr>
            <a:normAutofit/>
          </a:bodyPr>
          <a:lstStyle/>
          <a:p>
            <a:r>
              <a:rPr lang="en-US" dirty="0"/>
              <a:t>Let’s get started!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8FD811-E9DE-D946-93A1-0510FAF52C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392"/>
          <a:stretch/>
        </p:blipFill>
        <p:spPr>
          <a:xfrm>
            <a:off x="2737268" y="2379383"/>
            <a:ext cx="3686542" cy="300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834249"/>
      </p:ext>
    </p:extLst>
  </p:cSld>
  <p:clrMapOvr>
    <a:masterClrMapping/>
  </p:clrMapOvr>
</p:sld>
</file>

<file path=ppt/theme/theme1.xml><?xml version="1.0" encoding="utf-8"?>
<a:theme xmlns:a="http://schemas.openxmlformats.org/drawingml/2006/main" name="Anatom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atomy" id="{3E082BC7-DDF6-7C4E-9CAD-EB1AED67A24E}" vid="{635E4EAD-83E5-4449-B10D-85E36E3B9A8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Anatomy</Template>
  <TotalTime>7079</TotalTime>
  <Words>141</Words>
  <Application>Microsoft Macintosh PowerPoint</Application>
  <PresentationFormat>On-screen Show (4:3)</PresentationFormat>
  <Paragraphs>42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Wingdings</vt:lpstr>
      <vt:lpstr>Anatomy</vt:lpstr>
      <vt:lpstr>Welcome to the workshop Bioinformatics for eDNA metabarcoding</vt:lpstr>
      <vt:lpstr>Before we get started</vt:lpstr>
      <vt:lpstr>Purpose of the workshop</vt:lpstr>
      <vt:lpstr>Can eDNA detect invasive species in Belarus?</vt:lpstr>
      <vt:lpstr>Introduction to library prep and Illumina sequencing</vt:lpstr>
      <vt:lpstr>Let’s get started!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Gert-Jan Jeunen</dc:creator>
  <cp:lastModifiedBy>Gert-Jan Jeunen</cp:lastModifiedBy>
  <cp:revision>49</cp:revision>
  <dcterms:created xsi:type="dcterms:W3CDTF">2019-07-06T23:45:46Z</dcterms:created>
  <dcterms:modified xsi:type="dcterms:W3CDTF">2019-08-15T00:06:21Z</dcterms:modified>
</cp:coreProperties>
</file>